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4" r:id="rId3"/>
    <p:sldId id="260" r:id="rId4"/>
    <p:sldId id="279" r:id="rId5"/>
    <p:sldId id="266" r:id="rId6"/>
    <p:sldId id="272" r:id="rId7"/>
    <p:sldId id="295" r:id="rId8"/>
    <p:sldId id="263" r:id="rId9"/>
    <p:sldId id="294" r:id="rId10"/>
    <p:sldId id="271" r:id="rId11"/>
    <p:sldId id="298" r:id="rId12"/>
    <p:sldId id="297" r:id="rId13"/>
    <p:sldId id="278" r:id="rId14"/>
    <p:sldId id="283" r:id="rId15"/>
    <p:sldId id="290" r:id="rId16"/>
    <p:sldId id="281" r:id="rId17"/>
    <p:sldId id="293" r:id="rId18"/>
    <p:sldId id="29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ke Harms" initials="MH" lastIdx="2" clrIdx="0">
    <p:extLst>
      <p:ext uri="{19B8F6BF-5375-455C-9EA6-DF929625EA0E}">
        <p15:presenceInfo xmlns:p15="http://schemas.microsoft.com/office/powerpoint/2012/main" userId="S::harms@uoregon.edu::794fb604-14f8-46a1-8c1f-16f645387e3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0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986"/>
    <p:restoredTop sz="96966"/>
  </p:normalViewPr>
  <p:slideViewPr>
    <p:cSldViewPr snapToGrid="0" snapToObjects="1">
      <p:cViewPr varScale="1">
        <p:scale>
          <a:sx n="97" d="100"/>
          <a:sy n="97" d="100"/>
        </p:scale>
        <p:origin x="224" y="7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media/media2.avi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022B3-2AFB-CA47-BEA2-FB7B979B6CF0}" type="datetimeFigureOut">
              <a:rPr lang="en-US" smtClean="0"/>
              <a:t>1/3/22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B44FCF-52B1-494A-BF76-FF7B50EDA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14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B44FCF-52B1-494A-BF76-FF7B50EDA8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7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AB0F6-47C9-1D4E-830B-396E69740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17F8E-7C64-6945-AFA5-AFF20A5B19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60704-A20C-F647-879E-E7CFCC5CD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BE975-282E-574C-B1D2-CA27F92FE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6C8A3-8456-EA40-A4BE-1B29BAB78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876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BB23E-76EA-2041-9ECD-666F6E8BD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522EE3-42C4-B349-92A2-C6E359BB5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86AEF-14A4-3448-8034-44835D7E3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FDEA1-4DA4-DC42-95BB-0A75CA81E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7CA79-45EC-D944-ABC7-F41CFBAD8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70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F17FE-06CF-7C4D-9BC4-241D7C7558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F7B151-7C12-A84C-9954-46D177A55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9DCBC-5F41-A04C-9026-3C4CCC38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2FF9E-ECEA-5D4E-AF10-1C151B614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C7C15-F4AA-A040-9C12-458AE298D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29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8824B-672C-B74D-A12E-D67AED219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EF46C-62CE-7B4F-BE08-09E581C92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D8728-F8DE-3D44-8F42-E78B1AB3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DC451-F32F-1F46-9EDC-0D2F7C74D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0F019-C787-F641-A028-97B8EBA4B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998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018D-F759-964D-B8A7-986126F2F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580E7B-303A-CB42-96AA-1C4789795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CA6CB-9CCF-CE44-B4DC-A70F395EF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29AC2-C178-1244-B0CF-7474D3A36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5B8EC-9CAD-8041-AE59-18E6C5ACB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009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7E999-00D6-634D-987F-F1FDCDDD7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5E0FC-A1F3-F548-B9FD-5F370A34D6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CC4895-52BF-604E-A76D-4D941CA3F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197CD1-BEF4-5849-AFF8-BDC46647A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18417-71AD-0843-B2F9-4FCE4EE83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42529-987A-1E42-9823-A29DD101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667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8D664-C5BE-944E-B9E9-8E8EAE931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15F802-62BE-CE44-8E30-9489A0E9C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6B8390-3A62-E14C-9278-106910223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71A024-8132-A343-B4AF-EB527AAFBD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4DE487-E06C-8846-901C-43B48BFC36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B31D3C-B1CF-6E4E-8C73-0C9CF6AE0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753F6D-B754-A848-92EB-23134DE4E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1B149A-1939-EE43-B3EC-D84E9A1E6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3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65274-C4FC-2C41-A44C-0180A56B3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0B435-AB47-3444-9858-C74AE4C44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E11CDC-A9D5-2248-97AC-2CC04624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1C5C1E-F725-0C4E-B1D7-50D55CF50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746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2392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E3909-02B6-5743-A8DB-D89B9BEB2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875B4-015D-FA49-A93C-8C775A1BA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CD0526-142C-7D4B-8EA9-9C6CB45E8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C2702-6BB8-0A4F-8884-952E24D2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01682-8CCF-3045-ABF2-1A8C94ECC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83273-DD59-D343-880B-59907B41A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29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BE198-1E4F-F140-92B8-7FFC8D37B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EE9EA1-D7B1-2049-9392-ED8187E4F6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8A4626-4F2D-8C48-9327-61F81656B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0B190-A141-8743-8D8A-EA63F03D7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0A647-2622-2A44-9745-114538CDF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51EB6-36F6-784F-A9D5-A1E46070B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221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B1DD3E-0FA8-0144-9498-00C66E4CF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0ECA8-F50A-934E-B2D7-AA640E332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7F534-08DF-0446-B5C1-7FE3893A6A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A15A3-FBDF-454C-A272-FB38E598D55F}" type="datetimeFigureOut">
              <a:rPr lang="en-US" smtClean="0"/>
              <a:t>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18708-5CAB-4E43-B0C0-B4D7F14EB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D7ED3-4511-1E46-A122-E25243421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69017-63E7-6041-9E7B-C8C47461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40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oregon.qualtrics.com/jfe/form/SV_6lfKVJkE0jAGPvn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avi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4B2476B-976A-7147-80B0-530FDE791DB9}"/>
              </a:ext>
            </a:extLst>
          </p:cNvPr>
          <p:cNvSpPr txBox="1"/>
          <p:nvPr/>
        </p:nvSpPr>
        <p:spPr>
          <a:xfrm>
            <a:off x="529151" y="2628781"/>
            <a:ext cx="1113369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CH465/565: Physical Biochemistry</a:t>
            </a:r>
          </a:p>
        </p:txBody>
      </p:sp>
    </p:spTree>
    <p:extLst>
      <p:ext uri="{BB962C8B-B14F-4D97-AF65-F5344CB8AC3E}">
        <p14:creationId xmlns:p14="http://schemas.microsoft.com/office/powerpoint/2010/main" val="3899392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92465C-D7AC-E942-9879-AC3326E65758}"/>
              </a:ext>
            </a:extLst>
          </p:cNvPr>
          <p:cNvSpPr txBox="1"/>
          <p:nvPr/>
        </p:nvSpPr>
        <p:spPr>
          <a:xfrm>
            <a:off x="1588168" y="1448996"/>
            <a:ext cx="906378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How does biological order arise from stochastic molecules?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31A87C-A2EF-0645-BCBB-4271CDC83876}"/>
              </a:ext>
            </a:extLst>
          </p:cNvPr>
          <p:cNvSpPr txBox="1"/>
          <p:nvPr/>
        </p:nvSpPr>
        <p:spPr>
          <a:xfrm>
            <a:off x="1120514" y="3393995"/>
            <a:ext cx="995096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How can we learn about molecules too small to see directly?</a:t>
            </a:r>
          </a:p>
        </p:txBody>
      </p:sp>
    </p:spTree>
    <p:extLst>
      <p:ext uri="{BB962C8B-B14F-4D97-AF65-F5344CB8AC3E}">
        <p14:creationId xmlns:p14="http://schemas.microsoft.com/office/powerpoint/2010/main" val="1654752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3F0F66-3431-AF42-8D65-35DDB1B59A0C}"/>
              </a:ext>
            </a:extLst>
          </p:cNvPr>
          <p:cNvSpPr txBox="1"/>
          <p:nvPr/>
        </p:nvSpPr>
        <p:spPr>
          <a:xfrm>
            <a:off x="3315642" y="561880"/>
            <a:ext cx="55607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Philosophy: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48BD09-430E-1440-9FE0-BA76CCC19D92}"/>
              </a:ext>
            </a:extLst>
          </p:cNvPr>
          <p:cNvSpPr txBox="1"/>
          <p:nvPr/>
        </p:nvSpPr>
        <p:spPr>
          <a:xfrm>
            <a:off x="3070169" y="1793144"/>
            <a:ext cx="6051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Focus on ideas and concepts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9154B8-729A-7541-A3D7-FCED4D12FF9E}"/>
              </a:ext>
            </a:extLst>
          </p:cNvPr>
          <p:cNvSpPr txBox="1"/>
          <p:nvPr/>
        </p:nvSpPr>
        <p:spPr>
          <a:xfrm>
            <a:off x="2331191" y="2814286"/>
            <a:ext cx="75296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Use math to </a:t>
            </a:r>
            <a:r>
              <a:rPr lang="en-US" sz="36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model </a:t>
            </a:r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physics of 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7849C-9EFC-D84F-AB0C-ED2AED34090C}"/>
              </a:ext>
            </a:extLst>
          </p:cNvPr>
          <p:cNvSpPr txBox="1"/>
          <p:nvPr/>
        </p:nvSpPr>
        <p:spPr>
          <a:xfrm>
            <a:off x="1655537" y="3835428"/>
            <a:ext cx="88809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Pose challenging questions to help students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think like physical biochemists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0F9789-01E1-3F4C-81CD-5D02E99AAEF4}"/>
              </a:ext>
            </a:extLst>
          </p:cNvPr>
          <p:cNvSpPr txBox="1"/>
          <p:nvPr/>
        </p:nvSpPr>
        <p:spPr>
          <a:xfrm>
            <a:off x="4616268" y="5389858"/>
            <a:ext cx="2959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Reward effort</a:t>
            </a:r>
          </a:p>
        </p:txBody>
      </p:sp>
    </p:spTree>
    <p:extLst>
      <p:ext uri="{BB962C8B-B14F-4D97-AF65-F5344CB8AC3E}">
        <p14:creationId xmlns:p14="http://schemas.microsoft.com/office/powerpoint/2010/main" val="1664241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091709-5D19-204F-B8E1-2A8D3C4C4540}"/>
              </a:ext>
            </a:extLst>
          </p:cNvPr>
          <p:cNvSpPr txBox="1"/>
          <p:nvPr/>
        </p:nvSpPr>
        <p:spPr>
          <a:xfrm>
            <a:off x="3315642" y="853428"/>
            <a:ext cx="55607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Typical schedule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7DF89F-23A7-FD4F-9775-6B9389406E12}"/>
              </a:ext>
            </a:extLst>
          </p:cNvPr>
          <p:cNvSpPr txBox="1"/>
          <p:nvPr/>
        </p:nvSpPr>
        <p:spPr>
          <a:xfrm>
            <a:off x="3203235" y="2296727"/>
            <a:ext cx="5785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MW: lecture + in-class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67F886-D353-AA49-B629-CBF6A7D50476}"/>
              </a:ext>
            </a:extLst>
          </p:cNvPr>
          <p:cNvSpPr txBox="1"/>
          <p:nvPr/>
        </p:nvSpPr>
        <p:spPr>
          <a:xfrm>
            <a:off x="2617321" y="3429000"/>
            <a:ext cx="6957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F: in-class projects (bring a laptop)</a:t>
            </a:r>
          </a:p>
        </p:txBody>
      </p:sp>
    </p:spTree>
    <p:extLst>
      <p:ext uri="{BB962C8B-B14F-4D97-AF65-F5344CB8AC3E}">
        <p14:creationId xmlns:p14="http://schemas.microsoft.com/office/powerpoint/2010/main" val="92734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A76FC0-424A-A54A-8CFE-9FE0D95756C2}"/>
              </a:ext>
            </a:extLst>
          </p:cNvPr>
          <p:cNvSpPr txBox="1"/>
          <p:nvPr/>
        </p:nvSpPr>
        <p:spPr>
          <a:xfrm>
            <a:off x="3835605" y="2387600"/>
            <a:ext cx="45207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Main course schedule</a:t>
            </a:r>
          </a:p>
        </p:txBody>
      </p:sp>
    </p:spTree>
    <p:extLst>
      <p:ext uri="{BB962C8B-B14F-4D97-AF65-F5344CB8AC3E}">
        <p14:creationId xmlns:p14="http://schemas.microsoft.com/office/powerpoint/2010/main" val="374033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091709-5D19-204F-B8E1-2A8D3C4C4540}"/>
              </a:ext>
            </a:extLst>
          </p:cNvPr>
          <p:cNvSpPr txBox="1"/>
          <p:nvPr/>
        </p:nvSpPr>
        <p:spPr>
          <a:xfrm>
            <a:off x="3315642" y="214001"/>
            <a:ext cx="55607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Summative assessment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7DF89F-23A7-FD4F-9775-6B9389406E12}"/>
              </a:ext>
            </a:extLst>
          </p:cNvPr>
          <p:cNvSpPr txBox="1"/>
          <p:nvPr/>
        </p:nvSpPr>
        <p:spPr>
          <a:xfrm>
            <a:off x="2602102" y="1093569"/>
            <a:ext cx="6987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How do you want to be assessed?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67F886-D353-AA49-B629-CBF6A7D50476}"/>
              </a:ext>
            </a:extLst>
          </p:cNvPr>
          <p:cNvSpPr txBox="1"/>
          <p:nvPr/>
        </p:nvSpPr>
        <p:spPr>
          <a:xfrm>
            <a:off x="564657" y="2223458"/>
            <a:ext cx="6731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Traditional exams (midterm/final)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A89C32-F90A-444E-9F4A-E86480B57BD3}"/>
              </a:ext>
            </a:extLst>
          </p:cNvPr>
          <p:cNvSpPr txBox="1"/>
          <p:nvPr/>
        </p:nvSpPr>
        <p:spPr>
          <a:xfrm>
            <a:off x="564657" y="3105834"/>
            <a:ext cx="104775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Final project (research proposal or literature review)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3A765E-DB20-E540-A37A-02592831ED41}"/>
              </a:ext>
            </a:extLst>
          </p:cNvPr>
          <p:cNvSpPr txBox="1"/>
          <p:nvPr/>
        </p:nvSpPr>
        <p:spPr>
          <a:xfrm>
            <a:off x="564657" y="3988210"/>
            <a:ext cx="6991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Final oral presentations (literature)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8DB7AD-C643-F54C-BDEC-524DE925B0F8}"/>
              </a:ext>
            </a:extLst>
          </p:cNvPr>
          <p:cNvSpPr txBox="1"/>
          <p:nvPr/>
        </p:nvSpPr>
        <p:spPr>
          <a:xfrm>
            <a:off x="564657" y="4870586"/>
            <a:ext cx="3408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Something else?</a:t>
            </a:r>
          </a:p>
        </p:txBody>
      </p:sp>
    </p:spTree>
    <p:extLst>
      <p:ext uri="{BB962C8B-B14F-4D97-AF65-F5344CB8AC3E}">
        <p14:creationId xmlns:p14="http://schemas.microsoft.com/office/powerpoint/2010/main" val="2684824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E2AF46-8E1C-694A-9829-413C8ED97DD8}"/>
              </a:ext>
            </a:extLst>
          </p:cNvPr>
          <p:cNvSpPr txBox="1"/>
          <p:nvPr/>
        </p:nvSpPr>
        <p:spPr>
          <a:xfrm>
            <a:off x="529151" y="395886"/>
            <a:ext cx="111336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My personal goal: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7696A6-2B7F-F045-AAB2-1622FAFF2F09}"/>
              </a:ext>
            </a:extLst>
          </p:cNvPr>
          <p:cNvSpPr txBox="1"/>
          <p:nvPr/>
        </p:nvSpPr>
        <p:spPr>
          <a:xfrm>
            <a:off x="1462358" y="1587248"/>
            <a:ext cx="926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That CH465</a:t>
            </a:r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/565</a:t>
            </a:r>
            <a:r>
              <a:rPr lang="en-US" sz="36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be a place of human thriving.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16B82D-1308-234E-A737-C80243D6F44A}"/>
              </a:ext>
            </a:extLst>
          </p:cNvPr>
          <p:cNvSpPr txBox="1"/>
          <p:nvPr/>
        </p:nvSpPr>
        <p:spPr>
          <a:xfrm>
            <a:off x="2131609" y="2670001"/>
            <a:ext cx="79287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We learn some very cool biochemistry.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DC0513-AC7C-F042-BB55-E349F73E1FC4}"/>
              </a:ext>
            </a:extLst>
          </p:cNvPr>
          <p:cNvSpPr txBox="1"/>
          <p:nvPr/>
        </p:nvSpPr>
        <p:spPr>
          <a:xfrm>
            <a:off x="1208285" y="3554704"/>
            <a:ext cx="97754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We are a community that supports one another.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A0A98E-C6DA-5F4D-81FF-F1F24E76DE96}"/>
              </a:ext>
            </a:extLst>
          </p:cNvPr>
          <p:cNvSpPr txBox="1"/>
          <p:nvPr/>
        </p:nvSpPr>
        <p:spPr>
          <a:xfrm>
            <a:off x="1657925" y="4439407"/>
            <a:ext cx="8876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Each of us is pushed/inspired to excellence.</a:t>
            </a:r>
          </a:p>
        </p:txBody>
      </p:sp>
    </p:spTree>
    <p:extLst>
      <p:ext uri="{BB962C8B-B14F-4D97-AF65-F5344CB8AC3E}">
        <p14:creationId xmlns:p14="http://schemas.microsoft.com/office/powerpoint/2010/main" val="774215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F90968-1842-DD43-873C-DC68C9BB4B14}"/>
              </a:ext>
            </a:extLst>
          </p:cNvPr>
          <p:cNvSpPr txBox="1"/>
          <p:nvPr/>
        </p:nvSpPr>
        <p:spPr>
          <a:xfrm>
            <a:off x="1740488" y="1532187"/>
            <a:ext cx="87110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There will be a zoom session for each class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(linked off canvas schedules).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C1B650-79A4-D146-9F2A-50D284E05468}"/>
              </a:ext>
            </a:extLst>
          </p:cNvPr>
          <p:cNvSpPr txBox="1"/>
          <p:nvPr/>
        </p:nvSpPr>
        <p:spPr>
          <a:xfrm>
            <a:off x="1722062" y="2819400"/>
            <a:ext cx="87479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This session will not be interactive, but you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can tune in if you must miss class.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77EDBF-26FB-854C-BDC3-132A645325B8}"/>
              </a:ext>
            </a:extLst>
          </p:cNvPr>
          <p:cNvSpPr txBox="1"/>
          <p:nvPr/>
        </p:nvSpPr>
        <p:spPr>
          <a:xfrm>
            <a:off x="1786967" y="4106613"/>
            <a:ext cx="86180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This session will be recorded, allowing you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review videos of the lecture.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933A04-B3C3-C447-AD1A-C755529D003F}"/>
              </a:ext>
            </a:extLst>
          </p:cNvPr>
          <p:cNvSpPr txBox="1"/>
          <p:nvPr/>
        </p:nvSpPr>
        <p:spPr>
          <a:xfrm>
            <a:off x="529152" y="544201"/>
            <a:ext cx="1113369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Zoom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D55CE-076B-5A4D-88FD-6B996B36A0C1}"/>
              </a:ext>
            </a:extLst>
          </p:cNvPr>
          <p:cNvSpPr txBox="1"/>
          <p:nvPr/>
        </p:nvSpPr>
        <p:spPr>
          <a:xfrm>
            <a:off x="544671" y="5494709"/>
            <a:ext cx="111027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This is a complement to—</a:t>
            </a:r>
            <a:r>
              <a:rPr lang="en-US" sz="36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not a replacement for</a:t>
            </a:r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—regular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class attendance. </a:t>
            </a:r>
          </a:p>
        </p:txBody>
      </p:sp>
    </p:spTree>
    <p:extLst>
      <p:ext uri="{BB962C8B-B14F-4D97-AF65-F5344CB8AC3E}">
        <p14:creationId xmlns:p14="http://schemas.microsoft.com/office/powerpoint/2010/main" val="292404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05B1A0-05A4-A541-960B-9FAA50659926}"/>
              </a:ext>
            </a:extLst>
          </p:cNvPr>
          <p:cNvSpPr txBox="1"/>
          <p:nvPr/>
        </p:nvSpPr>
        <p:spPr>
          <a:xfrm>
            <a:off x="4112676" y="214001"/>
            <a:ext cx="396664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COVID-y stuff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009CB6-1FA7-AC4B-A084-71FFE8638F8C}"/>
              </a:ext>
            </a:extLst>
          </p:cNvPr>
          <p:cNvSpPr/>
          <p:nvPr/>
        </p:nvSpPr>
        <p:spPr>
          <a:xfrm>
            <a:off x="908050" y="1351508"/>
            <a:ext cx="103759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D3B45"/>
                </a:solidFill>
                <a:latin typeface="Lato Extended" panose="020F0502020204030203" pitchFamily="34" charset="0"/>
              </a:rPr>
              <a:t>Good Classroom Citizenship</a:t>
            </a:r>
          </a:p>
          <a:p>
            <a:endParaRPr lang="en-US" sz="2400" dirty="0">
              <a:solidFill>
                <a:srgbClr val="2D3B45"/>
              </a:solidFill>
              <a:latin typeface="Lato Extended" panose="020F0502020204030203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Wear your </a:t>
            </a: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mask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 and make sure it fits you well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Stay home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if you’re sick. (We will host a zoom session and record each lecture so you can have access to the lecture if you have to miss class).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Get to know your neighbors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in class, and let them know if you test positive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Get tested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regularly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Watch for </a:t>
            </a: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signs and symptoms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with the daily symptom self-check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Wash your hands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frequently or use hand sanitizer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Complete the UO COVID-19 </a:t>
            </a:r>
            <a:r>
              <a:rPr lang="en-US" sz="2400" b="1" i="1" u="sng" dirty="0">
                <a:solidFill>
                  <a:srgbClr val="2D3B45"/>
                </a:solidFill>
                <a:latin typeface="Lato Extended" panose="020F0502020204030203" pitchFamily="34" charset="0"/>
                <a:hlinkClick r:id="rId2"/>
              </a:rPr>
              <a:t>case and contact reporting form</a:t>
            </a:r>
            <a:r>
              <a:rPr lang="en-US" sz="2400" u="sng" dirty="0">
                <a:solidFill>
                  <a:srgbClr val="2D3B45"/>
                </a:solidFill>
                <a:latin typeface="Lato Extended" panose="020F0502020204030203" pitchFamily="34" charset="0"/>
                <a:hlinkClick r:id="rId2"/>
              </a:rPr>
              <a:t> </a:t>
            </a:r>
            <a:r>
              <a:rPr lang="en-US" sz="2400" b="1" i="1" dirty="0">
                <a:solidFill>
                  <a:srgbClr val="2D3B45"/>
                </a:solidFill>
                <a:latin typeface="Lato Extended" panose="020F0502020204030203" pitchFamily="34" charset="0"/>
              </a:rPr>
              <a:t> </a:t>
            </a:r>
            <a:r>
              <a:rPr lang="en-US" sz="2400" dirty="0">
                <a:solidFill>
                  <a:srgbClr val="2D3B45"/>
                </a:solidFill>
                <a:latin typeface="Lato Extended" panose="020F0502020204030203" pitchFamily="34" charset="0"/>
              </a:rPr>
              <a:t>if you test positive or are a close contact of someone who tests positive.</a:t>
            </a:r>
            <a:endParaRPr lang="en-US" sz="2400" b="0" i="0" dirty="0">
              <a:solidFill>
                <a:srgbClr val="2D3B45"/>
              </a:solidFill>
              <a:effectLst/>
              <a:latin typeface="Lato Extende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034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0A6013-E70C-6E44-B71F-2BB4791437DD}"/>
              </a:ext>
            </a:extLst>
          </p:cNvPr>
          <p:cNvSpPr txBox="1"/>
          <p:nvPr/>
        </p:nvSpPr>
        <p:spPr>
          <a:xfrm>
            <a:off x="529151" y="395886"/>
            <a:ext cx="111336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Goals for today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9F5BB6-376B-9548-A89F-B3FC2E2E53C3}"/>
              </a:ext>
            </a:extLst>
          </p:cNvPr>
          <p:cNvSpPr txBox="1"/>
          <p:nvPr/>
        </p:nvSpPr>
        <p:spPr>
          <a:xfrm>
            <a:off x="753754" y="1558463"/>
            <a:ext cx="356540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Introductions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9DEF0-7FA0-DB49-A8CB-61F505C310E9}"/>
              </a:ext>
            </a:extLst>
          </p:cNvPr>
          <p:cNvSpPr txBox="1"/>
          <p:nvPr/>
        </p:nvSpPr>
        <p:spPr>
          <a:xfrm>
            <a:off x="753754" y="2872519"/>
            <a:ext cx="501451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Plan for the course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0753D-5438-E64B-BCF1-0FC5995638E3}"/>
              </a:ext>
            </a:extLst>
          </p:cNvPr>
          <p:cNvSpPr txBox="1"/>
          <p:nvPr/>
        </p:nvSpPr>
        <p:spPr>
          <a:xfrm>
            <a:off x="753754" y="4186575"/>
            <a:ext cx="416171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Pre-assessment</a:t>
            </a:r>
          </a:p>
        </p:txBody>
      </p:sp>
    </p:spTree>
    <p:extLst>
      <p:ext uri="{BB962C8B-B14F-4D97-AF65-F5344CB8AC3E}">
        <p14:creationId xmlns:p14="http://schemas.microsoft.com/office/powerpoint/2010/main" val="1623125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0A6013-E70C-6E44-B71F-2BB4791437DD}"/>
              </a:ext>
            </a:extLst>
          </p:cNvPr>
          <p:cNvSpPr txBox="1"/>
          <p:nvPr/>
        </p:nvSpPr>
        <p:spPr>
          <a:xfrm>
            <a:off x="529151" y="395886"/>
            <a:ext cx="111336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Goals for today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9F5BB6-376B-9548-A89F-B3FC2E2E53C3}"/>
              </a:ext>
            </a:extLst>
          </p:cNvPr>
          <p:cNvSpPr txBox="1"/>
          <p:nvPr/>
        </p:nvSpPr>
        <p:spPr>
          <a:xfrm>
            <a:off x="753754" y="1558463"/>
            <a:ext cx="356540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Introductions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9DEF0-7FA0-DB49-A8CB-61F505C310E9}"/>
              </a:ext>
            </a:extLst>
          </p:cNvPr>
          <p:cNvSpPr txBox="1"/>
          <p:nvPr/>
        </p:nvSpPr>
        <p:spPr>
          <a:xfrm>
            <a:off x="753754" y="2872519"/>
            <a:ext cx="501451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Plan for the course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0753D-5438-E64B-BCF1-0FC5995638E3}"/>
              </a:ext>
            </a:extLst>
          </p:cNvPr>
          <p:cNvSpPr txBox="1"/>
          <p:nvPr/>
        </p:nvSpPr>
        <p:spPr>
          <a:xfrm>
            <a:off x="753754" y="4186575"/>
            <a:ext cx="416171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Pre-assessment</a:t>
            </a:r>
          </a:p>
        </p:txBody>
      </p:sp>
    </p:spTree>
    <p:extLst>
      <p:ext uri="{BB962C8B-B14F-4D97-AF65-F5344CB8AC3E}">
        <p14:creationId xmlns:p14="http://schemas.microsoft.com/office/powerpoint/2010/main" val="3951898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43319A-B419-E647-B6EE-CF1F67D74193}"/>
              </a:ext>
            </a:extLst>
          </p:cNvPr>
          <p:cNvSpPr txBox="1"/>
          <p:nvPr/>
        </p:nvSpPr>
        <p:spPr>
          <a:xfrm>
            <a:off x="3317240" y="277373"/>
            <a:ext cx="5546711" cy="546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Mike Harms (he/him)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E039E3-0289-A14E-A18D-C9E02B87A00E}"/>
              </a:ext>
            </a:extLst>
          </p:cNvPr>
          <p:cNvSpPr txBox="1"/>
          <p:nvPr/>
        </p:nvSpPr>
        <p:spPr>
          <a:xfrm>
            <a:off x="523749" y="5248199"/>
            <a:ext cx="111336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 my lab, we study how proteins evolve new functions</a:t>
            </a:r>
          </a:p>
          <a:p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(</a:t>
            </a:r>
            <a:r>
              <a:rPr lang="en-US" sz="3600" dirty="0" err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evolutionarybiochemist.org</a:t>
            </a:r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F1924-BBC8-7A49-8298-229CA8696448}"/>
              </a:ext>
            </a:extLst>
          </p:cNvPr>
          <p:cNvSpPr txBox="1"/>
          <p:nvPr/>
        </p:nvSpPr>
        <p:spPr>
          <a:xfrm>
            <a:off x="2522951" y="2676538"/>
            <a:ext cx="7135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PhD in biophysics (protein folding)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10FA45-401A-4D41-AACD-203B8A38B8AB}"/>
              </a:ext>
            </a:extLst>
          </p:cNvPr>
          <p:cNvSpPr txBox="1"/>
          <p:nvPr/>
        </p:nvSpPr>
        <p:spPr>
          <a:xfrm>
            <a:off x="2522951" y="3527786"/>
            <a:ext cx="64427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Postdoc in evolutionary biology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A98D36-DE13-F94B-896A-D8ECF042938B}"/>
              </a:ext>
            </a:extLst>
          </p:cNvPr>
          <p:cNvSpPr txBox="1"/>
          <p:nvPr/>
        </p:nvSpPr>
        <p:spPr>
          <a:xfrm>
            <a:off x="2914084" y="4387992"/>
            <a:ext cx="5660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Been professor since 2013.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6B3532-F220-3E4C-8EC3-99AC01C5DDFC}"/>
              </a:ext>
            </a:extLst>
          </p:cNvPr>
          <p:cNvSpPr txBox="1"/>
          <p:nvPr/>
        </p:nvSpPr>
        <p:spPr>
          <a:xfrm>
            <a:off x="2092545" y="1269885"/>
            <a:ext cx="79961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Call me Mike, Prof Harms, Dr. Harms…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whatever you’re comfortable with.</a:t>
            </a:r>
          </a:p>
        </p:txBody>
      </p:sp>
    </p:spTree>
    <p:extLst>
      <p:ext uri="{BB962C8B-B14F-4D97-AF65-F5344CB8AC3E}">
        <p14:creationId xmlns:p14="http://schemas.microsoft.com/office/powerpoint/2010/main" val="1258652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ka One One Mach 4 - Lab Review 2021 - From $130 | RunRepeat">
            <a:extLst>
              <a:ext uri="{FF2B5EF4-FFF2-40B4-BE49-F238E27FC236}">
                <a16:creationId xmlns:a16="http://schemas.microsoft.com/office/drawing/2014/main" id="{E9B0C514-EB41-5841-8766-129B700DA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4413166"/>
            <a:ext cx="5029200" cy="224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D65C5F-EB3A-8246-A1DD-4572C6880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00684"/>
            <a:ext cx="8794750" cy="3815032"/>
          </a:xfrm>
          <a:prstGeom prst="rect">
            <a:avLst/>
          </a:prstGeom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0F4F277A-0174-E241-921B-607A3058D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7700" y="368300"/>
            <a:ext cx="2051050" cy="205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mazon.com: Axiom&amp;#39;s End: A Novel (Noumena, 1): 9781250256737: Ellis,  Lindsay: Books">
            <a:extLst>
              <a:ext uri="{FF2B5EF4-FFF2-40B4-BE49-F238E27FC236}">
                <a16:creationId xmlns:a16="http://schemas.microsoft.com/office/drawing/2014/main" id="{AE4C7A24-DC29-D64D-91D7-F00622587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5774" y="3042769"/>
            <a:ext cx="2374901" cy="361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271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9F3AF4F-CD5B-F246-AD4B-DA85FE969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Vandana Reddy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735EF81-E3B2-374F-A5B5-7B0648686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79018"/>
            <a:ext cx="5314543" cy="337592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B.S. in Microbiology from Purdue University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M.S. in Bioinformatics from the University of Oregon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40005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Outside of class, I love hiking with the dog, paddle boarding, and watching sports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6" name="Picture 15" descr="A person sitting on a wooden bridge with a dog&#10;&#10;Description automatically generated with low confidence">
            <a:extLst>
              <a:ext uri="{FF2B5EF4-FFF2-40B4-BE49-F238E27FC236}">
                <a16:creationId xmlns:a16="http://schemas.microsoft.com/office/drawing/2014/main" id="{545CB5A1-B11B-9E49-80DE-AB35F84882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6214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3293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2D8F30-D96D-4543-AF5D-B03E63AD6B70}"/>
              </a:ext>
            </a:extLst>
          </p:cNvPr>
          <p:cNvSpPr txBox="1"/>
          <p:nvPr/>
        </p:nvSpPr>
        <p:spPr>
          <a:xfrm>
            <a:off x="529152" y="561811"/>
            <a:ext cx="1113369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Who are you?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C15F5A-8B6D-C248-A290-EF2D69305D6F}"/>
              </a:ext>
            </a:extLst>
          </p:cNvPr>
          <p:cNvSpPr txBox="1"/>
          <p:nvPr/>
        </p:nvSpPr>
        <p:spPr>
          <a:xfrm>
            <a:off x="2575660" y="1765185"/>
            <a:ext cx="7040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Name, major, preferred pronouns.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2076E9-E7A2-EF4A-9145-788EF1041968}"/>
              </a:ext>
            </a:extLst>
          </p:cNvPr>
          <p:cNvSpPr txBox="1"/>
          <p:nvPr/>
        </p:nvSpPr>
        <p:spPr>
          <a:xfrm>
            <a:off x="3174387" y="3029147"/>
            <a:ext cx="58432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Any research you are doing.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5380C9-DAE0-6D4B-8A4A-7A95E879026E}"/>
              </a:ext>
            </a:extLst>
          </p:cNvPr>
          <p:cNvSpPr txBox="1"/>
          <p:nvPr/>
        </p:nvSpPr>
        <p:spPr>
          <a:xfrm>
            <a:off x="2529175" y="4401799"/>
            <a:ext cx="71336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If you had to choose a biomolecule</a:t>
            </a:r>
          </a:p>
          <a:p>
            <a:pPr algn="ctr"/>
            <a:r>
              <a:rPr lang="en-US" sz="3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as your mascot, what would it be?</a:t>
            </a:r>
          </a:p>
        </p:txBody>
      </p:sp>
    </p:spTree>
    <p:extLst>
      <p:ext uri="{BB962C8B-B14F-4D97-AF65-F5344CB8AC3E}">
        <p14:creationId xmlns:p14="http://schemas.microsoft.com/office/powerpoint/2010/main" val="4108170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0A6013-E70C-6E44-B71F-2BB4791437DD}"/>
              </a:ext>
            </a:extLst>
          </p:cNvPr>
          <p:cNvSpPr txBox="1"/>
          <p:nvPr/>
        </p:nvSpPr>
        <p:spPr>
          <a:xfrm>
            <a:off x="529151" y="395886"/>
            <a:ext cx="111336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dirty="0">
                <a:latin typeface="Baskerville" panose="02020502070401020303" pitchFamily="18" charset="0"/>
                <a:ea typeface="Baskerville" panose="02020502070401020303" pitchFamily="18" charset="0"/>
                <a:cs typeface="Lato Light" panose="020F0502020204030203" pitchFamily="34" charset="0"/>
              </a:rPr>
              <a:t>Goals for today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9F5BB6-376B-9548-A89F-B3FC2E2E53C3}"/>
              </a:ext>
            </a:extLst>
          </p:cNvPr>
          <p:cNvSpPr txBox="1"/>
          <p:nvPr/>
        </p:nvSpPr>
        <p:spPr>
          <a:xfrm>
            <a:off x="753754" y="1558463"/>
            <a:ext cx="356540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Introductions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89DEF0-7FA0-DB49-A8CB-61F505C310E9}"/>
              </a:ext>
            </a:extLst>
          </p:cNvPr>
          <p:cNvSpPr txBox="1"/>
          <p:nvPr/>
        </p:nvSpPr>
        <p:spPr>
          <a:xfrm>
            <a:off x="753754" y="2872519"/>
            <a:ext cx="501451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Plan for the course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0753D-5438-E64B-BCF1-0FC5995638E3}"/>
              </a:ext>
            </a:extLst>
          </p:cNvPr>
          <p:cNvSpPr txBox="1"/>
          <p:nvPr/>
        </p:nvSpPr>
        <p:spPr>
          <a:xfrm>
            <a:off x="753754" y="4186575"/>
            <a:ext cx="416171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Pre-assessment</a:t>
            </a:r>
          </a:p>
        </p:txBody>
      </p:sp>
    </p:spTree>
    <p:extLst>
      <p:ext uri="{BB962C8B-B14F-4D97-AF65-F5344CB8AC3E}">
        <p14:creationId xmlns:p14="http://schemas.microsoft.com/office/powerpoint/2010/main" val="158409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rawling Neutrophil Chasing a Bacterium-I_xh-bkiv_c.mp4" descr="Crawling Neutrophil Chasing a Bacterium-I_xh-bkiv_c.mp4">
            <a:hlinkClick r:id="" action="ppaction://media"/>
            <a:extLst>
              <a:ext uri="{FF2B5EF4-FFF2-40B4-BE49-F238E27FC236}">
                <a16:creationId xmlns:a16="http://schemas.microsoft.com/office/drawing/2014/main" id="{735045C5-32F9-F841-A0A3-D090F31E9A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6400" y="381000"/>
            <a:ext cx="5689600" cy="4267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7AF1F5-DC76-F14D-80FA-E9CD1B879986}"/>
              </a:ext>
            </a:extLst>
          </p:cNvPr>
          <p:cNvSpPr txBox="1"/>
          <p:nvPr/>
        </p:nvSpPr>
        <p:spPr>
          <a:xfrm>
            <a:off x="1306443" y="4758128"/>
            <a:ext cx="38895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Neutrophil chasing</a:t>
            </a:r>
          </a:p>
          <a:p>
            <a:pPr algn="ctr"/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bacterium</a:t>
            </a:r>
          </a:p>
          <a:p>
            <a:pPr algn="ctr"/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D. Rogers, Vanderbilt</a:t>
            </a:r>
          </a:p>
        </p:txBody>
      </p:sp>
      <p:pic>
        <p:nvPicPr>
          <p:cNvPr id="4" name="P0 Mitosis.avi" descr="P0 Mitosis.avi">
            <a:hlinkClick r:id="" action="ppaction://media"/>
            <a:extLst>
              <a:ext uri="{FF2B5EF4-FFF2-40B4-BE49-F238E27FC236}">
                <a16:creationId xmlns:a16="http://schemas.microsoft.com/office/drawing/2014/main" id="{7FC49273-D6D3-9A48-9AA4-9BC766C7D9A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91445" y="381000"/>
            <a:ext cx="4377128" cy="43771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A32327-2C9C-8348-AD37-0129E47036A6}"/>
              </a:ext>
            </a:extLst>
          </p:cNvPr>
          <p:cNvSpPr txBox="1"/>
          <p:nvPr/>
        </p:nvSpPr>
        <p:spPr>
          <a:xfrm>
            <a:off x="7235252" y="4758128"/>
            <a:ext cx="38895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i="1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C. elegans </a:t>
            </a:r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cells undergoing mitosis</a:t>
            </a:r>
            <a:endParaRPr lang="en-US" sz="3000" i="1" dirty="0"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ctr"/>
            <a:r>
              <a:rPr lang="en-US" sz="30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B. Bowerman, UO</a:t>
            </a:r>
          </a:p>
        </p:txBody>
      </p:sp>
    </p:spTree>
    <p:extLst>
      <p:ext uri="{BB962C8B-B14F-4D97-AF65-F5344CB8AC3E}">
        <p14:creationId xmlns:p14="http://schemas.microsoft.com/office/powerpoint/2010/main" val="531107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7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ort-snase.mp4" descr="short-snase.mp4">
            <a:hlinkClick r:id="" action="ppaction://media"/>
            <a:extLst>
              <a:ext uri="{FF2B5EF4-FFF2-40B4-BE49-F238E27FC236}">
                <a16:creationId xmlns:a16="http://schemas.microsoft.com/office/drawing/2014/main" id="{57717519-613D-C344-A62C-42E6D923D7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8125" y="0"/>
            <a:ext cx="6635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7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Something Nautical (Procreate theme)">
      <a:dk1>
        <a:srgbClr val="000000"/>
      </a:dk1>
      <a:lt1>
        <a:srgbClr val="FFFFFF"/>
      </a:lt1>
      <a:dk2>
        <a:srgbClr val="A69E99"/>
      </a:dk2>
      <a:lt2>
        <a:srgbClr val="F3E2BF"/>
      </a:lt2>
      <a:accent1>
        <a:srgbClr val="DB4130"/>
      </a:accent1>
      <a:accent2>
        <a:srgbClr val="E68245"/>
      </a:accent2>
      <a:accent3>
        <a:srgbClr val="8A2E29"/>
      </a:accent3>
      <a:accent4>
        <a:srgbClr val="531E23"/>
      </a:accent4>
      <a:accent5>
        <a:srgbClr val="1A4B6E"/>
      </a:accent5>
      <a:accent6>
        <a:srgbClr val="1C7493"/>
      </a:accent6>
      <a:hlink>
        <a:srgbClr val="A5C7BD"/>
      </a:hlink>
      <a:folHlink>
        <a:srgbClr val="B2B2B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ctr">
          <a:defRPr sz="3600" dirty="0" smtClean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21-08-09_template" id="{F8F39AF1-8AB0-D74A-8D7C-58EBAE379C4E}" vid="{BC2CFFB4-821D-F14E-A15A-31CBBFF379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2902</TotalTime>
  <Words>492</Words>
  <Application>Microsoft Macintosh PowerPoint</Application>
  <PresentationFormat>Widescreen</PresentationFormat>
  <Paragraphs>79</Paragraphs>
  <Slides>18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Baskerville</vt:lpstr>
      <vt:lpstr>Calibri</vt:lpstr>
      <vt:lpstr>Lato Extended</vt:lpstr>
      <vt:lpstr>Lato Light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Vandana Reddy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Harms</dc:creator>
  <cp:lastModifiedBy>Mike Harms</cp:lastModifiedBy>
  <cp:revision>31</cp:revision>
  <dcterms:created xsi:type="dcterms:W3CDTF">2021-09-22T21:05:28Z</dcterms:created>
  <dcterms:modified xsi:type="dcterms:W3CDTF">2022-01-03T21:46:47Z</dcterms:modified>
</cp:coreProperties>
</file>

<file path=docProps/thumbnail.jpeg>
</file>